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300" r:id="rId3"/>
    <p:sldId id="329" r:id="rId4"/>
    <p:sldId id="340" r:id="rId5"/>
    <p:sldId id="311" r:id="rId6"/>
    <p:sldId id="312" r:id="rId7"/>
    <p:sldId id="313" r:id="rId8"/>
    <p:sldId id="314" r:id="rId9"/>
    <p:sldId id="316" r:id="rId10"/>
    <p:sldId id="317" r:id="rId11"/>
    <p:sldId id="315" r:id="rId12"/>
    <p:sldId id="332" r:id="rId13"/>
    <p:sldId id="330" r:id="rId14"/>
    <p:sldId id="294" r:id="rId15"/>
    <p:sldId id="261" r:id="rId16"/>
    <p:sldId id="263" r:id="rId17"/>
    <p:sldId id="262" r:id="rId18"/>
    <p:sldId id="333" r:id="rId19"/>
    <p:sldId id="265" r:id="rId20"/>
    <p:sldId id="266" r:id="rId21"/>
    <p:sldId id="269" r:id="rId22"/>
    <p:sldId id="270" r:id="rId23"/>
    <p:sldId id="271" r:id="rId24"/>
    <p:sldId id="277" r:id="rId25"/>
    <p:sldId id="275" r:id="rId26"/>
    <p:sldId id="281" r:id="rId27"/>
    <p:sldId id="279" r:id="rId28"/>
    <p:sldId id="282" r:id="rId29"/>
    <p:sldId id="325" r:id="rId30"/>
    <p:sldId id="283" r:id="rId31"/>
    <p:sldId id="284" r:id="rId32"/>
    <p:sldId id="285" r:id="rId33"/>
    <p:sldId id="286" r:id="rId34"/>
    <p:sldId id="278" r:id="rId35"/>
    <p:sldId id="288" r:id="rId36"/>
    <p:sldId id="290" r:id="rId37"/>
    <p:sldId id="291" r:id="rId38"/>
    <p:sldId id="295" r:id="rId39"/>
    <p:sldId id="334" r:id="rId40"/>
    <p:sldId id="336" r:id="rId41"/>
    <p:sldId id="337" r:id="rId42"/>
    <p:sldId id="338" r:id="rId43"/>
    <p:sldId id="339" r:id="rId44"/>
    <p:sldId id="33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87969-D218-44A2-9719-56B877797EAA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5953E-E474-4656-B1F5-DA7852419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9AA23-BF51-4690-9D23-9AD6456D9BF0}" type="slidenum">
              <a:rPr lang="pt-BR" altLang="pt-BR" smtClean="0"/>
              <a:pPr eaLnBrk="1" hangingPunct="1"/>
              <a:t>43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EFA573-11A8-4BEF-91C5-A05B9C2CE344}" type="datetimeFigureOut">
              <a:rPr lang="pt-BR" smtClean="0"/>
              <a:t>02/08/2015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FABEEB7-BFF3-4B7B-A2D6-10C11C9CFCE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UcxILcOR0QU/UTYdyI8BI8I/AAAAAAAAABM/qRrjPsT8yIU/s1600/CRISMA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86448" cy="69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7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628800"/>
            <a:ext cx="8640959" cy="4968551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 efusão especial do Espírito Santo, como foi </a:t>
            </a:r>
            <a:r>
              <a:rPr lang="pt-BR" dirty="0" smtClean="0">
                <a:solidFill>
                  <a:schemeClr val="tx1"/>
                </a:solidFill>
              </a:rPr>
              <a:t>outrora </a:t>
            </a:r>
            <a:r>
              <a:rPr lang="pt-BR" dirty="0">
                <a:solidFill>
                  <a:schemeClr val="tx1"/>
                </a:solidFill>
              </a:rPr>
              <a:t>aos apóstolos no dia de Pentecostes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 a confirmação produz crescimento e aprofundamento da graça batismal:</a:t>
            </a:r>
          </a:p>
          <a:p>
            <a:r>
              <a:rPr lang="pt-BR" dirty="0">
                <a:solidFill>
                  <a:schemeClr val="tx1"/>
                </a:solidFill>
              </a:rPr>
              <a:t>- enraíza-nos mais profundamente na filiação divina, que nos faz dizer "</a:t>
            </a:r>
            <a:r>
              <a:rPr lang="pt-BR" dirty="0" err="1">
                <a:solidFill>
                  <a:schemeClr val="tx1"/>
                </a:solidFill>
              </a:rPr>
              <a:t>Abbá</a:t>
            </a:r>
            <a:r>
              <a:rPr lang="pt-BR" dirty="0">
                <a:solidFill>
                  <a:schemeClr val="tx1"/>
                </a:solidFill>
              </a:rPr>
              <a:t>, Pai" (</a:t>
            </a:r>
            <a:r>
              <a:rPr lang="pt-BR" dirty="0" err="1">
                <a:solidFill>
                  <a:schemeClr val="tx1"/>
                </a:solidFill>
              </a:rPr>
              <a:t>Rm</a:t>
            </a:r>
            <a:r>
              <a:rPr lang="pt-BR" dirty="0">
                <a:solidFill>
                  <a:schemeClr val="tx1"/>
                </a:solidFill>
              </a:rPr>
              <a:t> 8,15),</a:t>
            </a:r>
          </a:p>
          <a:p>
            <a:r>
              <a:rPr lang="pt-BR" dirty="0">
                <a:solidFill>
                  <a:schemeClr val="tx1"/>
                </a:solidFill>
              </a:rPr>
              <a:t>- une-nos mais solidamente a Cristo;</a:t>
            </a:r>
          </a:p>
          <a:p>
            <a:r>
              <a:rPr lang="pt-BR" dirty="0">
                <a:solidFill>
                  <a:schemeClr val="tx1"/>
                </a:solidFill>
              </a:rPr>
              <a:t>- aumenta em nós os dons do Espírito Santo;</a:t>
            </a:r>
          </a:p>
          <a:p>
            <a:r>
              <a:rPr lang="pt-BR" dirty="0">
                <a:solidFill>
                  <a:schemeClr val="tx1"/>
                </a:solidFill>
              </a:rPr>
              <a:t>- torna mais perfeita </a:t>
            </a:r>
            <a:r>
              <a:rPr lang="pt-BR" b="1" dirty="0">
                <a:solidFill>
                  <a:schemeClr val="tx1"/>
                </a:solidFill>
              </a:rPr>
              <a:t>nossa vinculação com a Igreja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r>
              <a:rPr lang="pt-BR" dirty="0">
                <a:solidFill>
                  <a:schemeClr val="tx1"/>
                </a:solidFill>
              </a:rPr>
              <a:t>- dá-nos uma força especial do Espírito Santo para </a:t>
            </a:r>
            <a:r>
              <a:rPr lang="pt-BR" b="1" dirty="0">
                <a:solidFill>
                  <a:schemeClr val="tx1"/>
                </a:solidFill>
              </a:rPr>
              <a:t>difundir e defender a fé pela palavra e pela ação</a:t>
            </a:r>
            <a:r>
              <a:rPr lang="pt-BR" dirty="0">
                <a:solidFill>
                  <a:schemeClr val="tx1"/>
                </a:solidFill>
              </a:rPr>
              <a:t>, como verdadeiras testemunhas de </a:t>
            </a:r>
            <a:r>
              <a:rPr lang="pt-BR" dirty="0" smtClean="0">
                <a:solidFill>
                  <a:schemeClr val="tx1"/>
                </a:solidFill>
              </a:rPr>
              <a:t>Cristo, </a:t>
            </a:r>
            <a:r>
              <a:rPr lang="pt-BR" dirty="0">
                <a:solidFill>
                  <a:schemeClr val="tx1"/>
                </a:solidFill>
              </a:rPr>
              <a:t>para confessar com valentia o nome de Cristo e para </a:t>
            </a:r>
            <a:r>
              <a:rPr lang="pt-BR" b="1" dirty="0">
                <a:solidFill>
                  <a:schemeClr val="tx1"/>
                </a:solidFill>
              </a:rPr>
              <a:t>nunca sentir vergonha em relação à cruz: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Deus </a:t>
            </a:r>
            <a:r>
              <a:rPr lang="pt-BR" b="1" dirty="0">
                <a:solidFill>
                  <a:schemeClr val="tx1"/>
                </a:solidFill>
              </a:rPr>
              <a:t>Pa</a:t>
            </a:r>
            <a:r>
              <a:rPr lang="pt-BR" dirty="0">
                <a:solidFill>
                  <a:schemeClr val="tx1"/>
                </a:solidFill>
              </a:rPr>
              <a:t>i te marcou com seu sinal, </a:t>
            </a:r>
            <a:r>
              <a:rPr lang="pt-BR" b="1" dirty="0">
                <a:solidFill>
                  <a:schemeClr val="tx1"/>
                </a:solidFill>
              </a:rPr>
              <a:t>Cristo</a:t>
            </a:r>
            <a:r>
              <a:rPr lang="pt-BR" dirty="0">
                <a:solidFill>
                  <a:schemeClr val="tx1"/>
                </a:solidFill>
              </a:rPr>
              <a:t> Senhor te confirmou e colocou em teu coração o penhor do Espírito.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r>
              <a:rPr lang="pt-BR" b="1" dirty="0"/>
              <a:t>Os efeitos da Confirmação</a:t>
            </a:r>
            <a:r>
              <a:rPr lang="pt-BR" b="1" i="1" dirty="0"/>
              <a:t/>
            </a:r>
            <a:br>
              <a:rPr lang="pt-BR" b="1" i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58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492896"/>
            <a:ext cx="8407893" cy="36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Para receber a Confirmação é preciso estar em estado de graça. Convém recorrer ao sacramento da Penitência  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sacramento da Penitência</a:t>
            </a:r>
          </a:p>
        </p:txBody>
      </p:sp>
    </p:spTree>
    <p:extLst>
      <p:ext uri="{BB962C8B-B14F-4D97-AF65-F5344CB8AC3E}">
        <p14:creationId xmlns:p14="http://schemas.microsoft.com/office/powerpoint/2010/main" val="44770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UcxILcOR0QU/UTYdyI8BI8I/AAAAAAAAABM/qRrjPsT8yIU/s1600/CRISMA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86448" cy="69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8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2.bp.blogspot.com/-UcxILcOR0QU/UTYdyI8BI8I/AAAAAAAAABM/qRrjPsT8yIU/s1600/CRISMA-20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128"/>
            <a:ext cx="9144000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7" y="2132856"/>
            <a:ext cx="8568953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pt-BR" sz="6600" b="1" dirty="0" smtClean="0">
                <a:solidFill>
                  <a:srgbClr val="FF0000"/>
                </a:solidFill>
              </a:rPr>
              <a:t>Gincana catequética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UcxILcOR0QU/UTYdyI8BI8I/AAAAAAAAABM/qRrjPsT8yIU/s1600/CRISMA-201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128"/>
            <a:ext cx="9144000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48880"/>
            <a:ext cx="8435280" cy="377728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t-BR" sz="3600" dirty="0" smtClean="0"/>
              <a:t>50 pontos </a:t>
            </a:r>
          </a:p>
          <a:p>
            <a:pPr algn="ctr">
              <a:lnSpc>
                <a:spcPct val="200000"/>
              </a:lnSpc>
            </a:pPr>
            <a:r>
              <a:rPr lang="pt-BR" sz="3600" dirty="0" smtClean="0"/>
              <a:t>5 minutos (Preparação)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96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Nome da equipe e Grito de guerra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0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600200"/>
            <a:ext cx="8569646" cy="47811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a) A unção do óleo santo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b) 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A unção do catecúmeno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c) A unção do santo crisma.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7362" y="260648"/>
            <a:ext cx="8640960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1. Qual 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a unção que o batizado recebe após do banho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batismal ?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0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1481" y="1825570"/>
            <a:ext cx="8229600" cy="5068888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50000"/>
              </a:lnSpc>
              <a:buAutoNum type="alphaLcParenR"/>
            </a:pPr>
            <a:r>
              <a:rPr lang="pt-BR" sz="2800" dirty="0" smtClean="0">
                <a:solidFill>
                  <a:schemeClr val="tx1"/>
                </a:solidFill>
              </a:rPr>
              <a:t>Pelo </a:t>
            </a:r>
            <a:r>
              <a:rPr lang="pt-BR" sz="2800" dirty="0" smtClean="0">
                <a:solidFill>
                  <a:schemeClr val="tx1"/>
                </a:solidFill>
              </a:rPr>
              <a:t>Bispo na crisma</a:t>
            </a:r>
            <a:endParaRPr lang="pt-BR" sz="2800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 Pelo presbítero e (ou) o diácono que administra o </a:t>
            </a:r>
            <a:r>
              <a:rPr lang="pt-BR" sz="2800" dirty="0" smtClean="0">
                <a:solidFill>
                  <a:schemeClr val="tx1"/>
                </a:solidFill>
              </a:rPr>
              <a:t>sacramento do Batismo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  Pelos padrinhos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323527" y="116632"/>
            <a:ext cx="856964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2.  A unção do santo crisma que </a:t>
            </a:r>
            <a:r>
              <a:rPr lang="pt-BR" sz="2800" b="1" dirty="0" smtClean="0">
                <a:solidFill>
                  <a:schemeClr val="bg1"/>
                </a:solidFill>
              </a:rPr>
              <a:t>o </a:t>
            </a:r>
            <a:r>
              <a:rPr lang="pt-BR" sz="2800" b="1" dirty="0">
                <a:solidFill>
                  <a:schemeClr val="bg1"/>
                </a:solidFill>
              </a:rPr>
              <a:t>batizado recebe após o banho batismal é realizada por: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2400" dirty="0" smtClean="0"/>
          </a:p>
          <a:p>
            <a:pPr marL="609600" indent="-609600">
              <a:buAutoNum type="alphaLcParenR"/>
            </a:pPr>
            <a:r>
              <a:rPr lang="pt-BR" sz="2800" dirty="0" smtClean="0">
                <a:solidFill>
                  <a:schemeClr val="tx1"/>
                </a:solidFill>
              </a:rPr>
              <a:t>A recuperação da comunhão original do homem com Deus; 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b)A participação do batizado nas funções profética, sacerdotal e régia de Cristo.</a:t>
            </a:r>
          </a:p>
          <a:p>
            <a:pPr marL="609600" indent="-609600" eaLnBrk="1" hangingPunct="1"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A ruptura com o pecado.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6648" y="243780"/>
            <a:ext cx="8561816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bg1"/>
                </a:solidFill>
              </a:rPr>
              <a:t>3. A  primeira unção do santo crisma que recebemos pelo Batismo significa: </a:t>
            </a:r>
          </a:p>
        </p:txBody>
      </p:sp>
    </p:spTree>
    <p:extLst>
      <p:ext uri="{BB962C8B-B14F-4D97-AF65-F5344CB8AC3E}">
        <p14:creationId xmlns:p14="http://schemas.microsoft.com/office/powerpoint/2010/main" val="16912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260648"/>
            <a:ext cx="8280920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4. Qual o significado do óleo dos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  <a:latin typeface="+mj-lt"/>
              </a:rPr>
              <a:t>catecumenos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AutoNum type="alphaLcParenR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Preparação ao banquete eucarístico;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b)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Purificação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e fortalecimento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c)  Missão profética do cristão</a:t>
            </a:r>
          </a:p>
        </p:txBody>
      </p:sp>
    </p:spTree>
    <p:extLst>
      <p:ext uri="{BB962C8B-B14F-4D97-AF65-F5344CB8AC3E}">
        <p14:creationId xmlns:p14="http://schemas.microsoft.com/office/powerpoint/2010/main" val="116719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79387" y="285984"/>
            <a:ext cx="8713788" cy="91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2"/>
              </a:avLst>
            </a:prstTxWarp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pt-BR" sz="6600" b="1" dirty="0">
                <a:solidFill>
                  <a:schemeClr val="bg1"/>
                </a:solidFill>
              </a:rPr>
              <a:t>5</a:t>
            </a:r>
            <a:r>
              <a:rPr lang="pt-BR" sz="96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sz="6600" dirty="0">
                <a:solidFill>
                  <a:schemeClr val="bg1"/>
                </a:solidFill>
                <a:latin typeface="+mj-lt"/>
              </a:rPr>
              <a:t> A unção com o santo crisma depois do Batismo, </a:t>
            </a:r>
            <a:endParaRPr lang="pt-BR" sz="6600" dirty="0" smtClean="0">
              <a:solidFill>
                <a:schemeClr val="bg1"/>
              </a:solidFill>
              <a:latin typeface="+mj-lt"/>
            </a:endParaRPr>
          </a:p>
          <a:p>
            <a:pPr marL="609600" indent="-609600" algn="ctr">
              <a:lnSpc>
                <a:spcPct val="150000"/>
              </a:lnSpc>
              <a:buNone/>
            </a:pPr>
            <a:r>
              <a:rPr lang="pt-BR" sz="6600" dirty="0" smtClean="0">
                <a:solidFill>
                  <a:schemeClr val="bg1"/>
                </a:solidFill>
                <a:latin typeface="+mj-lt"/>
              </a:rPr>
              <a:t>na </a:t>
            </a:r>
            <a:r>
              <a:rPr lang="pt-BR" sz="6600" dirty="0">
                <a:solidFill>
                  <a:schemeClr val="bg1"/>
                </a:solidFill>
                <a:latin typeface="+mj-lt"/>
              </a:rPr>
              <a:t>Confirmação e na Ordenação significa </a:t>
            </a:r>
            <a:r>
              <a:rPr lang="pt-BR" sz="66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96828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Sinal da purificação e perdão dos pecados;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</a:t>
            </a:r>
            <a:r>
              <a:rPr lang="pt-BR" sz="2800" dirty="0">
                <a:solidFill>
                  <a:schemeClr val="tx1"/>
                </a:solidFill>
              </a:rPr>
              <a:t>é o sinal de uma </a:t>
            </a:r>
            <a:r>
              <a:rPr lang="pt-BR" sz="2800" dirty="0" smtClean="0">
                <a:solidFill>
                  <a:schemeClr val="tx1"/>
                </a:solidFill>
              </a:rPr>
              <a:t>consagração;</a:t>
            </a:r>
          </a:p>
          <a:p>
            <a:pPr marL="609600" indent="-609600" eaLnBrk="1" hangingPunct="1"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A transformação da pessoa.</a:t>
            </a:r>
          </a:p>
        </p:txBody>
      </p:sp>
    </p:spTree>
    <p:extLst>
      <p:ext uri="{BB962C8B-B14F-4D97-AF65-F5344CB8AC3E}">
        <p14:creationId xmlns:p14="http://schemas.microsoft.com/office/powerpoint/2010/main" val="39541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8104" y="296064"/>
            <a:ext cx="34464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Crisma: Sacramento da Maturidade cristã</a:t>
            </a:r>
          </a:p>
          <a:p>
            <a:endParaRPr lang="pt-BR" sz="3200" dirty="0"/>
          </a:p>
          <a:p>
            <a:r>
              <a:rPr lang="pt-BR" sz="3200" dirty="0" smtClean="0"/>
              <a:t>"</a:t>
            </a:r>
            <a:r>
              <a:rPr lang="pt-BR" sz="3200" dirty="0"/>
              <a:t>Façamos o homem à nossa imagem e semelhança. </a:t>
            </a:r>
            <a:r>
              <a:rPr lang="pt-BR" sz="3200" dirty="0" smtClean="0"/>
              <a:t>..</a:t>
            </a:r>
          </a:p>
          <a:p>
            <a:r>
              <a:rPr lang="pt-BR" sz="3200" dirty="0"/>
              <a:t>Deus criou o homem à sua imagem; criou-o à imagem de Deus, criou o homem e a mulher</a:t>
            </a:r>
            <a:r>
              <a:rPr lang="pt-BR" sz="3200" dirty="0" smtClean="0"/>
              <a:t>. </a:t>
            </a:r>
            <a:r>
              <a:rPr lang="pt-BR" sz="2400" dirty="0" smtClean="0"/>
              <a:t>Gen.1, 27</a:t>
            </a:r>
            <a:endParaRPr lang="pt-BR" sz="2400" dirty="0"/>
          </a:p>
        </p:txBody>
      </p:sp>
      <p:pic>
        <p:nvPicPr>
          <p:cNvPr id="2050" name="Picture 2" descr="http://bandacanticos.com.br/wp-content/uploads/2013/05/Sant%C3%ADssima-Trin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43361"/>
            <a:ext cx="5580112" cy="67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6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Com unção da crisma;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 Com a renovação do Batismo e a Profissão da fé;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Com a bênção aos </a:t>
            </a:r>
            <a:r>
              <a:rPr lang="pt-BR" sz="2800" dirty="0" err="1" smtClean="0">
                <a:solidFill>
                  <a:schemeClr val="tx1"/>
                </a:solidFill>
              </a:rPr>
              <a:t>crismandos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79344" y="476672"/>
            <a:ext cx="8291265" cy="850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6. A liturgia do Sacramento da Crisma começa com :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3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 O Sacramento da Eucaristia; 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 O Sacramento do Batismo;</a:t>
            </a:r>
          </a:p>
          <a:p>
            <a:pPr marL="609600" indent="-609600" eaLnBrk="1" hangingPunct="1"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 O Sacramento da Confissão.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389" y="548680"/>
            <a:ext cx="8713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7. Qual o sacramento chamado do “banho nupcial”?</a:t>
            </a:r>
          </a:p>
        </p:txBody>
      </p:sp>
    </p:spTree>
    <p:extLst>
      <p:ext uri="{BB962C8B-B14F-4D97-AF65-F5344CB8AC3E}">
        <p14:creationId xmlns:p14="http://schemas.microsoft.com/office/powerpoint/2010/main" val="39541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600200"/>
            <a:ext cx="8569647" cy="50688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endParaRPr lang="pt-BR" sz="1800" b="1" dirty="0" smtClean="0"/>
          </a:p>
          <a:p>
            <a:pPr marL="0" indent="0">
              <a:lnSpc>
                <a:spcPct val="90000"/>
              </a:lnSpc>
              <a:buNone/>
            </a:pPr>
            <a:endParaRPr lang="pt-B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 Batismo, matrimonio e unção dos enfermos;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Batismo, Crisma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e Ordem.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  Unção dos enfermos.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79387" y="116632"/>
            <a:ext cx="8713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8. Quais são os sacramentos celebrados uma só vez , pois imprime na alma uma marca espiritual indelével, o "caráter“ ?  </a:t>
            </a:r>
          </a:p>
        </p:txBody>
      </p:sp>
    </p:spTree>
    <p:extLst>
      <p:ext uri="{BB962C8B-B14F-4D97-AF65-F5344CB8AC3E}">
        <p14:creationId xmlns:p14="http://schemas.microsoft.com/office/powerpoint/2010/main" val="30923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21481" y="2348880"/>
            <a:ext cx="8229600" cy="403244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Os esposos;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O padre;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O diácono.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79387" y="116632"/>
            <a:ext cx="871378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9. No rito latim, quem é o ministro do sacramento do matrimônio?</a:t>
            </a:r>
          </a:p>
        </p:txBody>
      </p:sp>
    </p:spTree>
    <p:extLst>
      <p:ext uri="{BB962C8B-B14F-4D97-AF65-F5344CB8AC3E}">
        <p14:creationId xmlns:p14="http://schemas.microsoft.com/office/powerpoint/2010/main" val="22956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35975" cy="4781128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endParaRPr lang="pt-BR" sz="1800" b="1" dirty="0" smtClean="0"/>
          </a:p>
          <a:p>
            <a:pPr marL="609600" indent="-609600" eaLnBrk="1" hangingPunct="1">
              <a:buFontTx/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pPr marL="609600" indent="-609600">
              <a:buAutoNum type="alphaLcParenR"/>
            </a:pPr>
            <a:r>
              <a:rPr lang="pt-BR" sz="2800" dirty="0" smtClean="0">
                <a:solidFill>
                  <a:schemeClr val="tx1"/>
                </a:solidFill>
              </a:rPr>
              <a:t>Ser livre e não sofrer constrangimento;</a:t>
            </a:r>
          </a:p>
          <a:p>
            <a:pPr marL="0" indent="0">
              <a:buNone/>
            </a:pPr>
            <a:endParaRPr lang="pt-BR" sz="3600" b="1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Ser livre, o consentimento e a liberdade;</a:t>
            </a:r>
          </a:p>
          <a:p>
            <a:pPr marL="609600" indent="-609600" eaLnBrk="1" hangingPunct="1">
              <a:buFontTx/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Ser livre, batizado e a Bênção dos pais.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5" y="44624"/>
            <a:ext cx="8497639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10. As condições necessárias para ser </a:t>
            </a:r>
            <a:endParaRPr lang="pt-BR" sz="2800" b="1" dirty="0" smtClean="0">
              <a:solidFill>
                <a:schemeClr val="bg1"/>
              </a:solidFill>
              <a:latin typeface="+mj-lt"/>
            </a:endParaRPr>
          </a:p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válido 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o casamento?</a:t>
            </a:r>
          </a:p>
        </p:txBody>
      </p:sp>
    </p:spTree>
    <p:extLst>
      <p:ext uri="{BB962C8B-B14F-4D97-AF65-F5344CB8AC3E}">
        <p14:creationId xmlns:p14="http://schemas.microsoft.com/office/powerpoint/2010/main" val="35536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</a:t>
            </a:r>
            <a:r>
              <a:rPr lang="pt-BR" sz="2800" dirty="0">
                <a:solidFill>
                  <a:schemeClr val="tx1"/>
                </a:solidFill>
              </a:rPr>
              <a:t>Todo batizado ainda não confirmado pode e deve receber o sacramento da Confirmação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Ato divino onde Deus deposita a confiança nos esposos;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Ato da Igreja onde ela pede aos esposos a serem fieis até a morte.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11560" y="116632"/>
            <a:ext cx="8281615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11. Quem pode receber o sacramento da Confirmação. ?</a:t>
            </a:r>
          </a:p>
        </p:txBody>
      </p:sp>
    </p:spTree>
    <p:extLst>
      <p:ext uri="{BB962C8B-B14F-4D97-AF65-F5344CB8AC3E}">
        <p14:creationId xmlns:p14="http://schemas.microsoft.com/office/powerpoint/2010/main" val="22956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pt-BR" sz="2800" dirty="0">
                <a:solidFill>
                  <a:schemeClr val="tx1"/>
                </a:solidFill>
              </a:rPr>
              <a:t>o Batismo, a Confirmação e a Eucaristia 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 O Batismo, Confissão e Eucaristia;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O Batismo e Eucaristia.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7719" y="116632"/>
            <a:ext cx="8695455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12. 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Quais são os sacramentos chamados da </a:t>
            </a:r>
            <a:endParaRPr lang="pt-BR" sz="2800" b="1" dirty="0" smtClean="0">
              <a:solidFill>
                <a:schemeClr val="bg1"/>
              </a:solidFill>
              <a:latin typeface="+mj-lt"/>
            </a:endParaRPr>
          </a:p>
          <a:p>
            <a:pPr marL="609600" indent="-609600"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Iniciação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cristâ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4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72860" y="1912838"/>
            <a:ext cx="8640960" cy="468451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 Qualquer batizado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Sacerdote que celebra;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d) </a:t>
            </a:r>
            <a:r>
              <a:rPr lang="pt-BR" sz="2800" dirty="0">
                <a:solidFill>
                  <a:schemeClr val="tx1"/>
                </a:solidFill>
              </a:rPr>
              <a:t> </a:t>
            </a: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dirty="0">
                <a:solidFill>
                  <a:schemeClr val="tx1"/>
                </a:solidFill>
              </a:rPr>
              <a:t>Bispo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404664"/>
            <a:ext cx="81369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13. Quem é o </a:t>
            </a:r>
            <a:r>
              <a:rPr lang="pt-BR" sz="2800" dirty="0">
                <a:solidFill>
                  <a:schemeClr val="bg1"/>
                </a:solidFill>
              </a:rPr>
              <a:t>ministro ordinário da confirmação </a:t>
            </a:r>
            <a:r>
              <a:rPr lang="pt-BR" sz="2800" dirty="0" smtClean="0">
                <a:solidFill>
                  <a:schemeClr val="bg1"/>
                </a:solidFill>
              </a:rPr>
              <a:t>?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7" y="1600200"/>
            <a:ext cx="8713787" cy="492514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Os </a:t>
            </a:r>
            <a:r>
              <a:rPr lang="pt-BR" sz="2800" dirty="0">
                <a:solidFill>
                  <a:schemeClr val="tx1"/>
                </a:solidFill>
              </a:rPr>
              <a:t>Bispos são os sucessores dos Apóstolos, receberam a plenitude do sacramento da Ordem.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Os Padres são colaboradores dos Bispos</a:t>
            </a:r>
          </a:p>
          <a:p>
            <a:pPr marL="609600" indent="-609600">
              <a:lnSpc>
                <a:spcPct val="80000"/>
              </a:lnSpc>
              <a:buAutoNum type="alphaLcParenR"/>
            </a:pPr>
            <a:endParaRPr lang="pt-BR" sz="1600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Qualquer ministro ordinário pode administrar, pois é consagrado de Deus.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388" y="188640"/>
            <a:ext cx="8713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14. Porque  só o Bispo que administra o Sacramento da Crisma ?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388" y="188640"/>
            <a:ext cx="871378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15.  Qual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sacramento</a:t>
            </a:r>
            <a:r>
              <a:rPr lang="pt-BR" sz="2800" b="1" dirty="0" smtClean="0">
                <a:solidFill>
                  <a:schemeClr val="bg1"/>
                </a:solidFill>
              </a:rPr>
              <a:t> é “fonte </a:t>
            </a:r>
            <a:r>
              <a:rPr lang="pt-BR" sz="2800" b="1" dirty="0">
                <a:solidFill>
                  <a:schemeClr val="bg1"/>
                </a:solidFill>
              </a:rPr>
              <a:t>e </a:t>
            </a:r>
            <a:r>
              <a:rPr lang="pt-BR" sz="2800" b="1" dirty="0" smtClean="0">
                <a:solidFill>
                  <a:schemeClr val="bg1"/>
                </a:solidFill>
              </a:rPr>
              <a:t>ápice” </a:t>
            </a:r>
            <a:r>
              <a:rPr lang="pt-BR" sz="2800" b="1" dirty="0">
                <a:solidFill>
                  <a:schemeClr val="bg1"/>
                </a:solidFill>
              </a:rPr>
              <a:t>de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toda </a:t>
            </a:r>
            <a:r>
              <a:rPr lang="pt-BR" sz="2800" b="1" dirty="0">
                <a:solidFill>
                  <a:schemeClr val="bg1"/>
                </a:solidFill>
              </a:rPr>
              <a:t>a vida </a:t>
            </a:r>
            <a:r>
              <a:rPr lang="pt-BR" sz="2800" b="1" dirty="0" smtClean="0">
                <a:solidFill>
                  <a:schemeClr val="bg1"/>
                </a:solidFill>
              </a:rPr>
              <a:t>cristã ?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2060847"/>
            <a:ext cx="8407893" cy="4065631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 Batismo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Unção dos enfermos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d) </a:t>
            </a:r>
            <a:r>
              <a:rPr lang="pt-BR" sz="2800" dirty="0">
                <a:solidFill>
                  <a:schemeClr val="tx1"/>
                </a:solidFill>
              </a:rPr>
              <a:t> </a:t>
            </a:r>
            <a:r>
              <a:rPr lang="pt-BR" sz="2800" dirty="0" smtClean="0">
                <a:solidFill>
                  <a:schemeClr val="tx1"/>
                </a:solidFill>
              </a:rPr>
              <a:t>A Eucaristia 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996952"/>
            <a:ext cx="8373616" cy="298092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Para que todos sejam um, assim como tu, Pai, estás em mim e eu em ti, para que também eles estejam em nós e o mundo creia que tu me </a:t>
            </a:r>
            <a:r>
              <a:rPr lang="pt-BR" sz="3200" dirty="0" smtClean="0">
                <a:solidFill>
                  <a:schemeClr val="tx1"/>
                </a:solidFill>
              </a:rPr>
              <a:t>enviaste</a:t>
            </a:r>
            <a:r>
              <a:rPr lang="pt-BR" sz="3200" dirty="0" smtClean="0">
                <a:solidFill>
                  <a:schemeClr val="tx1"/>
                </a:solidFill>
              </a:rPr>
              <a:t>. 17</a:t>
            </a:r>
            <a:r>
              <a:rPr lang="pt-BR" sz="3200" dirty="0" smtClean="0">
                <a:solidFill>
                  <a:schemeClr val="tx1"/>
                </a:solidFill>
              </a:rPr>
              <a:t>, 21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>
            <a:normAutofit/>
          </a:bodyPr>
          <a:lstStyle/>
          <a:p>
            <a:r>
              <a:rPr lang="pt-BR" dirty="0"/>
              <a:t>Q</a:t>
            </a:r>
            <a:r>
              <a:rPr lang="pt-BR" dirty="0" smtClean="0"/>
              <a:t>ue </a:t>
            </a:r>
            <a:r>
              <a:rPr lang="pt-BR" dirty="0"/>
              <a:t>sejam um, como nós somos um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                                                </a:t>
            </a:r>
            <a:r>
              <a:rPr lang="pt-BR" i="1" dirty="0" err="1" smtClean="0"/>
              <a:t>Jo</a:t>
            </a:r>
            <a:r>
              <a:rPr lang="pt-BR" i="1" dirty="0" smtClean="0"/>
              <a:t> </a:t>
            </a:r>
            <a:r>
              <a:rPr lang="pt-BR" i="1" dirty="0" smtClean="0"/>
              <a:t>17,22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020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35975" cy="5068888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endParaRPr lang="pt-BR" sz="1400" b="1" dirty="0" smtClean="0"/>
          </a:p>
          <a:p>
            <a:pPr marL="609600" indent="-609600" eaLnBrk="1" hangingPunct="1">
              <a:buFontTx/>
              <a:buNone/>
            </a:pPr>
            <a:endParaRPr lang="pt-BR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a)  Os Sacramentos de Batismo e Eucaristia;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8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b) Os sacramento da Penitência e reconciliação e da Unção dos enfermos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sz="1600" b="1" dirty="0" smtClean="0">
              <a:solidFill>
                <a:schemeClr val="tx1"/>
              </a:solidFill>
              <a:latin typeface="+mj-lt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c) O Sacramento da Eucaristia.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208" y="188640"/>
            <a:ext cx="871296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spc="150" dirty="0" smtClean="0">
                <a:solidFill>
                  <a:schemeClr val="bg1"/>
                </a:solidFill>
                <a:latin typeface="+mj-lt"/>
              </a:rPr>
              <a:t>16. Quais são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 os sacramentos chamados 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“Sacramentos de cura”?</a:t>
            </a: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3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497" y="1916832"/>
            <a:ext cx="8229600" cy="403244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 sim;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não;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Absolutamente não.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2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79387" y="44624"/>
            <a:ext cx="8713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17. É permitido o casamento entre católico e batizado não católico ? CIC 1634</a:t>
            </a:r>
          </a:p>
        </p:txBody>
      </p:sp>
    </p:spTree>
    <p:extLst>
      <p:ext uri="{BB962C8B-B14F-4D97-AF65-F5344CB8AC3E}">
        <p14:creationId xmlns:p14="http://schemas.microsoft.com/office/powerpoint/2010/main" val="26700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35975" cy="4781128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609600" indent="-609600">
              <a:buAutoNum type="alphaLcParenR"/>
            </a:pPr>
            <a:r>
              <a:rPr lang="pt-BR" sz="3000" dirty="0" smtClean="0">
                <a:solidFill>
                  <a:schemeClr val="tx1"/>
                </a:solidFill>
              </a:rPr>
              <a:t>A permissão da parte das duas famílias;</a:t>
            </a:r>
          </a:p>
          <a:p>
            <a:pPr marL="0" indent="0">
              <a:buNone/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b) A permissão expressa da autoridade eclesiástica e o compromisso de conservar a própria fé e assegurar o batismo e a educação dos filhos na Igreja católica;</a:t>
            </a:r>
          </a:p>
          <a:p>
            <a:pPr marL="609600" indent="-609600" eaLnBrk="1" hangingPunct="1">
              <a:buFontTx/>
              <a:buNone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c) Depende dos esposos e suas liberdades</a:t>
            </a:r>
            <a:r>
              <a:rPr lang="pt-BR" sz="3000" dirty="0" smtClean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1149" y="116632"/>
            <a:ext cx="8712025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bg1"/>
                </a:solidFill>
              </a:rPr>
              <a:t>18.  Para que o casamento misto na Igreja seja válida, exige: </a:t>
            </a:r>
          </a:p>
        </p:txBody>
      </p:sp>
    </p:spTree>
    <p:extLst>
      <p:ext uri="{BB962C8B-B14F-4D97-AF65-F5344CB8AC3E}">
        <p14:creationId xmlns:p14="http://schemas.microsoft.com/office/powerpoint/2010/main" val="5130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4824"/>
            <a:ext cx="8641654" cy="468052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a) O marido não cristão é santificado pela esposa, e a esposa não cristã é santificada pelo marido cristão. 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O marido não cristão é obrigado pela esposa a seguir sua religião, e a esposa não cristã é obrigada pelo marido cristão a seguir sua Igreja.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 </a:t>
            </a:r>
            <a:r>
              <a:rPr lang="pt-BR" sz="2800" dirty="0" smtClean="0">
                <a:solidFill>
                  <a:schemeClr val="tx1"/>
                </a:solidFill>
              </a:rPr>
              <a:t>Os dois são livres de seguir segundo seu coração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387" y="188640"/>
            <a:ext cx="871378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19.   Qual a missão do cônjuge católico no casamento com disparidade de culto?</a:t>
            </a:r>
          </a:p>
        </p:txBody>
      </p:sp>
    </p:spTree>
    <p:extLst>
      <p:ext uri="{BB962C8B-B14F-4D97-AF65-F5344CB8AC3E}">
        <p14:creationId xmlns:p14="http://schemas.microsoft.com/office/powerpoint/2010/main" val="1578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509120"/>
            <a:ext cx="8229600" cy="1329011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Tempo: 5 minutos.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100 pontos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856984" cy="20070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“jovem Crismando: tempo para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 assumir compromissos”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8102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cap="all" spc="200" dirty="0" smtClean="0">
                <a:solidFill>
                  <a:schemeClr val="bg1"/>
                </a:solidFill>
                <a:ea typeface="+mj-ea"/>
                <a:cs typeface="+mj-cs"/>
              </a:rPr>
              <a:t>20. </a:t>
            </a:r>
            <a:r>
              <a:rPr lang="pt-BR" sz="3200" cap="all" spc="200" dirty="0" smtClean="0">
                <a:solidFill>
                  <a:schemeClr val="bg1"/>
                </a:solidFill>
                <a:ea typeface="+mj-ea"/>
                <a:cs typeface="+mj-cs"/>
              </a:rPr>
              <a:t>Preparar </a:t>
            </a:r>
            <a:r>
              <a:rPr lang="pt-BR" sz="3200" cap="all" spc="200" dirty="0">
                <a:solidFill>
                  <a:schemeClr val="bg1"/>
                </a:solidFill>
                <a:ea typeface="+mj-ea"/>
                <a:cs typeface="+mj-cs"/>
              </a:rPr>
              <a:t>uma parodia com </a:t>
            </a:r>
            <a:r>
              <a:rPr lang="pt-BR" sz="3200" cap="all" spc="200" dirty="0" smtClean="0">
                <a:solidFill>
                  <a:schemeClr val="bg1"/>
                </a:solidFill>
                <a:ea typeface="+mj-ea"/>
                <a:cs typeface="+mj-cs"/>
              </a:rPr>
              <a:t>tema: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4824"/>
            <a:ext cx="8641654" cy="468052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solidFill>
                  <a:schemeClr val="tx1"/>
                </a:solidFill>
              </a:rPr>
              <a:t>É a união carnal fora do casamento entre um homem e uma mulher livres.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È a união carnal com qualquer mulher;</a:t>
            </a:r>
          </a:p>
          <a:p>
            <a:pPr marL="609600" indent="-609600">
              <a:lnSpc>
                <a:spcPct val="80000"/>
              </a:lnSpc>
              <a:buNone/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 </a:t>
            </a:r>
            <a:r>
              <a:rPr lang="pt-BR" sz="2800" dirty="0" smtClean="0">
                <a:solidFill>
                  <a:schemeClr val="tx1"/>
                </a:solidFill>
              </a:rPr>
              <a:t>É a união carnal entre o esposo e a esposa.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387" y="404664"/>
            <a:ext cx="8743895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21. Em que coisa consiste a fornicação?</a:t>
            </a:r>
          </a:p>
        </p:txBody>
      </p:sp>
    </p:spTree>
    <p:extLst>
      <p:ext uri="{BB962C8B-B14F-4D97-AF65-F5344CB8AC3E}">
        <p14:creationId xmlns:p14="http://schemas.microsoft.com/office/powerpoint/2010/main" val="26952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4824"/>
            <a:ext cx="8641654" cy="468052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arenR"/>
            </a:pPr>
            <a:r>
              <a:rPr lang="pt-BR" sz="2800" dirty="0" smtClean="0">
                <a:solidFill>
                  <a:schemeClr val="tx1"/>
                </a:solidFill>
              </a:rPr>
              <a:t>Porque são intrinsecamente desordenados, contrários à lei natural,; fecham o ato sexual ao dom da vida, não procedem de uma complementariedade afetiva e sexual verdadeira;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b)  Porque sempre foi assim a tradição da Igreja;</a:t>
            </a:r>
            <a:endParaRPr lang="pt-BR" sz="12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c) </a:t>
            </a:r>
            <a:r>
              <a:rPr lang="pt-BR" sz="2800" dirty="0">
                <a:solidFill>
                  <a:schemeClr val="tx1"/>
                </a:solidFill>
              </a:rPr>
              <a:t>  </a:t>
            </a:r>
            <a:r>
              <a:rPr lang="pt-BR" sz="2800" dirty="0" smtClean="0">
                <a:solidFill>
                  <a:schemeClr val="tx1"/>
                </a:solidFill>
              </a:rPr>
              <a:t>Porque prejudica a estrutura familiar.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7" y="44624"/>
            <a:ext cx="856964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22.  Porque a Igreja não apoia os atos de homossexualidade ?</a:t>
            </a:r>
          </a:p>
        </p:txBody>
      </p:sp>
    </p:spTree>
    <p:extLst>
      <p:ext uri="{BB962C8B-B14F-4D97-AF65-F5344CB8AC3E}">
        <p14:creationId xmlns:p14="http://schemas.microsoft.com/office/powerpoint/2010/main" val="26952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35975" cy="4781128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endParaRPr lang="pt-BR" sz="2200" dirty="0" smtClean="0"/>
          </a:p>
          <a:p>
            <a:pPr marL="609600" indent="-609600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a) O adultério, o divórcio, o incesto e a poligamia e união livre;</a:t>
            </a:r>
          </a:p>
          <a:p>
            <a:pPr marL="609600" indent="-609600" eaLnBrk="1" hangingPunct="1">
              <a:buFontTx/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3000" dirty="0">
                <a:solidFill>
                  <a:schemeClr val="tx1"/>
                </a:solidFill>
              </a:rPr>
              <a:t>b</a:t>
            </a:r>
            <a:r>
              <a:rPr lang="pt-BR" sz="3000" dirty="0" smtClean="0">
                <a:solidFill>
                  <a:schemeClr val="tx1"/>
                </a:solidFill>
              </a:rPr>
              <a:t>) O adultério, a homossexualidade e a separação;</a:t>
            </a:r>
          </a:p>
          <a:p>
            <a:pPr marL="609600" indent="-609600">
              <a:buNone/>
            </a:pPr>
            <a:endParaRPr lang="pt-BR" sz="30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c) O adultério, o sofrimento e não ter filhos.</a:t>
            </a:r>
          </a:p>
          <a:p>
            <a:pPr marL="609600" indent="-609600">
              <a:buNone/>
            </a:pPr>
            <a:endParaRPr lang="pt-BR" sz="3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51457" y="260648"/>
            <a:ext cx="8569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20000"/>
              </a:spcBef>
              <a:buClr>
                <a:srgbClr val="7A7A7A"/>
              </a:buClr>
            </a:pPr>
            <a:r>
              <a:rPr lang="pt-BR" sz="3000" b="1" spc="150" dirty="0">
                <a:solidFill>
                  <a:schemeClr val="bg1"/>
                </a:solidFill>
              </a:rPr>
              <a:t>23. Quais são as ofensas à dignidade do matrimônio</a:t>
            </a:r>
            <a:r>
              <a:rPr lang="pt-BR" sz="2800" b="1" spc="150" dirty="0">
                <a:solidFill>
                  <a:schemeClr val="bg1"/>
                </a:solidFill>
              </a:rPr>
              <a:t>? </a:t>
            </a:r>
            <a:r>
              <a:rPr lang="pt-BR" sz="2000" b="1" spc="150" dirty="0">
                <a:solidFill>
                  <a:schemeClr val="bg1"/>
                </a:solidFill>
              </a:rPr>
              <a:t> CIC 2387</a:t>
            </a:r>
          </a:p>
        </p:txBody>
      </p:sp>
    </p:spTree>
    <p:extLst>
      <p:ext uri="{BB962C8B-B14F-4D97-AF65-F5344CB8AC3E}">
        <p14:creationId xmlns:p14="http://schemas.microsoft.com/office/powerpoint/2010/main" val="33958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435975" cy="5400328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endParaRPr lang="pt-BR" sz="2200" dirty="0" smtClean="0"/>
          </a:p>
          <a:p>
            <a:pPr marL="609600" indent="-609600">
              <a:buAutoNum type="alphaLcParenR"/>
            </a:pPr>
            <a:r>
              <a:rPr lang="pt-BR" sz="3100" dirty="0" smtClean="0">
                <a:solidFill>
                  <a:schemeClr val="tx1"/>
                </a:solidFill>
              </a:rPr>
              <a:t>Porque a inseminação e fecundação artificiais lesam o direito da criança de ter uma só mãe;</a:t>
            </a:r>
          </a:p>
          <a:p>
            <a:pPr marL="0" indent="0">
              <a:buNone/>
            </a:pPr>
            <a:endParaRPr lang="pt-BR" sz="3100" dirty="0">
              <a:solidFill>
                <a:schemeClr val="tx1"/>
              </a:solidFill>
            </a:endParaRPr>
          </a:p>
          <a:p>
            <a:pPr marL="609600" indent="-609600">
              <a:buAutoNum type="alphaLcParenR"/>
            </a:pPr>
            <a:r>
              <a:rPr lang="pt-BR" sz="3100" dirty="0" smtClean="0">
                <a:solidFill>
                  <a:schemeClr val="tx1"/>
                </a:solidFill>
              </a:rPr>
              <a:t>Porque a inseminação e fecundação artificiais </a:t>
            </a:r>
            <a:r>
              <a:rPr lang="pt-BR" sz="3100" dirty="0" err="1" smtClean="0">
                <a:solidFill>
                  <a:schemeClr val="tx1"/>
                </a:solidFill>
              </a:rPr>
              <a:t>heterólogas</a:t>
            </a:r>
            <a:r>
              <a:rPr lang="pt-BR" sz="3100" dirty="0" smtClean="0">
                <a:solidFill>
                  <a:schemeClr val="tx1"/>
                </a:solidFill>
              </a:rPr>
              <a:t> lesam o direito da criança de nascer de um pai e uma mãe , dissociam o ato sexual do ato procriador, o filho não é mais fruto do amor e de doação de duas pessoas;</a:t>
            </a:r>
          </a:p>
          <a:p>
            <a:pPr marL="609600" indent="-609600" eaLnBrk="1" hangingPunct="1">
              <a:buFontTx/>
              <a:buNone/>
            </a:pPr>
            <a:endParaRPr lang="pt-BR" sz="23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pt-BR" sz="3100" dirty="0" smtClean="0">
                <a:solidFill>
                  <a:schemeClr val="tx1"/>
                </a:solidFill>
              </a:rPr>
              <a:t>c)    Porque é perigoso a vida da criança.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0213" y="22239"/>
            <a:ext cx="8713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20000"/>
              </a:spcBef>
              <a:buClr>
                <a:srgbClr val="7A7A7A"/>
              </a:buClr>
            </a:pPr>
            <a:r>
              <a:rPr lang="pt-BR" sz="2800" b="1" spc="150" dirty="0">
                <a:solidFill>
                  <a:schemeClr val="bg1"/>
                </a:solidFill>
              </a:rPr>
              <a:t>24. Porque a Igreja considera como gravemente desonestas a doação de esperma ou de óvulo, empréstimo de útero etc.?: </a:t>
            </a:r>
          </a:p>
        </p:txBody>
      </p:sp>
    </p:spTree>
    <p:extLst>
      <p:ext uri="{BB962C8B-B14F-4D97-AF65-F5344CB8AC3E}">
        <p14:creationId xmlns:p14="http://schemas.microsoft.com/office/powerpoint/2010/main" val="6941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25. Como </a:t>
            </a:r>
            <a:r>
              <a:rPr lang="pt-BR" altLang="pt-BR" b="1" dirty="0"/>
              <a:t>são simbolizados os 4 Evangelistas?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None/>
            </a:pPr>
            <a:r>
              <a:rPr lang="pt-BR" altLang="pt-BR" sz="2800" b="1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a) Mateus, pelo Homem; Marcos, pelo Leão; Lucas, pelo Touro; João, pela Águia;</a:t>
            </a:r>
          </a:p>
          <a:p>
            <a:pPr marL="609600" indent="-609600">
              <a:lnSpc>
                <a:spcPct val="80000"/>
              </a:lnSpc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b) Mateus, pelo Leão, Marcos, pelo homem; Lucas, pela Pomba, João, pelo Carneiro;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c) Mateus, pela Águia; Marcos, pela Pomba; Lucas, pela Águia; João, pelo Homem.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349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UcxILcOR0QU/UTYdyI8BI8I/AAAAAAAAABM/qRrjPsT8yIU/s1600/CRISMA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86448" cy="69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8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lphaLcParenR"/>
            </a:pPr>
            <a:r>
              <a:rPr lang="pt-BR" altLang="pt-BR" sz="3200" dirty="0" smtClean="0">
                <a:solidFill>
                  <a:schemeClr val="tx1"/>
                </a:solidFill>
              </a:rPr>
              <a:t>Históricos, Evangelhos, Didáticos;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arenR"/>
            </a:pPr>
            <a:endParaRPr lang="pt-BR" altLang="pt-BR" sz="32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3200" dirty="0" smtClean="0">
                <a:solidFill>
                  <a:schemeClr val="tx1"/>
                </a:solidFill>
              </a:rPr>
              <a:t>b)    Históricos, Didáticos, Proféticos;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altLang="pt-BR" sz="32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3200" dirty="0" smtClean="0">
                <a:solidFill>
                  <a:schemeClr val="tx1"/>
                </a:solidFill>
              </a:rPr>
              <a:t>c)    Históricos, Nova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Aliânça</a:t>
            </a:r>
            <a:r>
              <a:rPr lang="pt-BR" altLang="pt-BR" sz="3200" dirty="0" smtClean="0">
                <a:solidFill>
                  <a:schemeClr val="tx1"/>
                </a:solidFill>
              </a:rPr>
              <a:t>, Canônicos;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388" y="188640"/>
            <a:ext cx="8712364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altLang="pt-BR" sz="2800" b="1" dirty="0" smtClean="0">
                <a:solidFill>
                  <a:schemeClr val="bg1"/>
                </a:solidFill>
              </a:rPr>
              <a:t>26. Como </a:t>
            </a:r>
            <a:r>
              <a:rPr lang="pt-BR" altLang="pt-BR" sz="2800" b="1" dirty="0">
                <a:solidFill>
                  <a:schemeClr val="bg1"/>
                </a:solidFill>
              </a:rPr>
              <a:t>podemos dividir os 46 livros do </a:t>
            </a:r>
            <a:endParaRPr lang="pt-BR" altLang="pt-BR" sz="2800" b="1" dirty="0" smtClean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150000"/>
              </a:lnSpc>
            </a:pPr>
            <a:r>
              <a:rPr lang="pt-BR" altLang="pt-BR" sz="2800" b="1" dirty="0" smtClean="0">
                <a:solidFill>
                  <a:schemeClr val="bg1"/>
                </a:solidFill>
              </a:rPr>
              <a:t>Antigo </a:t>
            </a:r>
            <a:r>
              <a:rPr lang="pt-BR" altLang="pt-BR" sz="2800" b="1" dirty="0">
                <a:solidFill>
                  <a:schemeClr val="bg1"/>
                </a:solidFill>
              </a:rPr>
              <a:t>Testamento?</a:t>
            </a:r>
          </a:p>
        </p:txBody>
      </p:sp>
    </p:spTree>
    <p:extLst>
      <p:ext uri="{BB962C8B-B14F-4D97-AF65-F5344CB8AC3E}">
        <p14:creationId xmlns:p14="http://schemas.microsoft.com/office/powerpoint/2010/main" val="14595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719071"/>
            <a:ext cx="8407893" cy="4805554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lphaLcParenR"/>
            </a:pPr>
            <a:r>
              <a:rPr lang="pt-BR" altLang="pt-BR" sz="2800" dirty="0" smtClean="0">
                <a:solidFill>
                  <a:schemeClr val="tx1"/>
                </a:solidFill>
              </a:rPr>
              <a:t>alegria, amor, simplicidade, humildade, paciência, </a:t>
            </a:r>
            <a:r>
              <a:rPr lang="pt-BR" altLang="pt-BR" sz="2800" dirty="0" err="1" smtClean="0">
                <a:solidFill>
                  <a:schemeClr val="tx1"/>
                </a:solidFill>
              </a:rPr>
              <a:t>disponibilidade,caridade</a:t>
            </a:r>
            <a:r>
              <a:rPr lang="pt-BR" altLang="pt-BR" sz="2800" dirty="0" smtClean="0">
                <a:solidFill>
                  <a:schemeClr val="tx1"/>
                </a:solidFill>
              </a:rPr>
              <a:t>;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arenR"/>
            </a:pPr>
            <a:endParaRPr lang="pt-BR" altLang="pt-BR" sz="13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b)	humildade, paz, caridade, esperança, solidariedade, desapego, temperança;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altLang="pt-BR" sz="17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2800" dirty="0" smtClean="0">
                <a:solidFill>
                  <a:schemeClr val="tx1"/>
                </a:solidFill>
              </a:rPr>
              <a:t>c)	Humildade, generosidade, castidade, mansidão, temperança, caridade, zelo.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7642" y="150321"/>
            <a:ext cx="8692447" cy="130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altLang="pt-BR" sz="2800" b="1" dirty="0" smtClean="0">
                <a:solidFill>
                  <a:schemeClr val="bg1"/>
                </a:solidFill>
              </a:rPr>
              <a:t>27. </a:t>
            </a:r>
            <a:r>
              <a:rPr lang="pt-BR" altLang="pt-BR" sz="2800" b="1" dirty="0">
                <a:solidFill>
                  <a:schemeClr val="bg1"/>
                </a:solidFill>
              </a:rPr>
              <a:t>Quais são as virtudes que vão contra </a:t>
            </a:r>
            <a:endParaRPr lang="pt-BR" altLang="pt-BR" sz="2800" b="1" dirty="0" smtClean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150000"/>
              </a:lnSpc>
            </a:pPr>
            <a:r>
              <a:rPr lang="pt-BR" altLang="pt-BR" sz="2800" b="1" dirty="0" smtClean="0">
                <a:solidFill>
                  <a:schemeClr val="bg1"/>
                </a:solidFill>
              </a:rPr>
              <a:t>os </a:t>
            </a:r>
            <a:r>
              <a:rPr lang="pt-BR" altLang="pt-BR" sz="2800" b="1" dirty="0">
                <a:solidFill>
                  <a:schemeClr val="bg1"/>
                </a:solidFill>
              </a:rPr>
              <a:t>pecados capitais?</a:t>
            </a:r>
          </a:p>
        </p:txBody>
      </p:sp>
    </p:spTree>
    <p:extLst>
      <p:ext uri="{BB962C8B-B14F-4D97-AF65-F5344CB8AC3E}">
        <p14:creationId xmlns:p14="http://schemas.microsoft.com/office/powerpoint/2010/main" val="2199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719070"/>
            <a:ext cx="8407893" cy="4734265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3200" b="1" dirty="0" smtClean="0">
                <a:solidFill>
                  <a:schemeClr val="tx1"/>
                </a:solidFill>
              </a:rPr>
              <a:t>a) São 9 – Ageu,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Naum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, Malaquias, Judite, Sabedoria, Amós,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Habacuc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, Jonas, Joel;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altLang="pt-BR" sz="32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3200" b="1" dirty="0" smtClean="0">
                <a:solidFill>
                  <a:schemeClr val="tx1"/>
                </a:solidFill>
              </a:rPr>
              <a:t>b) São 5 – Ageu,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Naum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,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Baruc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, Sabedoria, Amos;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pt-BR" altLang="pt-BR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pt-BR" altLang="pt-BR" sz="3200" b="1" dirty="0" smtClean="0">
                <a:solidFill>
                  <a:schemeClr val="tx1"/>
                </a:solidFill>
              </a:rPr>
              <a:t>c) São 7 – Tobias,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Baruc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, Judite, Sabedoria, Eclesiástico, 1o e 2o Livros dos </a:t>
            </a:r>
            <a:r>
              <a:rPr lang="pt-BR" altLang="pt-BR" sz="3200" b="1" dirty="0" err="1" smtClean="0">
                <a:solidFill>
                  <a:schemeClr val="tx1"/>
                </a:solidFill>
              </a:rPr>
              <a:t>Macabeus</a:t>
            </a:r>
            <a:r>
              <a:rPr lang="pt-BR" altLang="pt-BR" sz="3200" b="1" dirty="0" smtClean="0">
                <a:solidFill>
                  <a:schemeClr val="tx1"/>
                </a:solidFill>
              </a:rPr>
              <a:t>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t-BR" altLang="pt-BR" sz="20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90978" y="251339"/>
            <a:ext cx="8706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</a:pPr>
            <a:r>
              <a:rPr lang="pt-BR" altLang="pt-BR" sz="2800" b="1" dirty="0" smtClean="0">
                <a:solidFill>
                  <a:schemeClr val="bg1"/>
                </a:solidFill>
              </a:rPr>
              <a:t>28. </a:t>
            </a:r>
            <a:r>
              <a:rPr lang="pt-BR" altLang="pt-BR" sz="2800" b="1" dirty="0">
                <a:solidFill>
                  <a:schemeClr val="bg1"/>
                </a:solidFill>
              </a:rPr>
              <a:t>Quantos são e quais são os livros que faltam na Bíblia protestantes?</a:t>
            </a:r>
          </a:p>
        </p:txBody>
      </p:sp>
    </p:spTree>
    <p:extLst>
      <p:ext uri="{BB962C8B-B14F-4D97-AF65-F5344CB8AC3E}">
        <p14:creationId xmlns:p14="http://schemas.microsoft.com/office/powerpoint/2010/main" val="17642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pt-BR" sz="2400" dirty="0" smtClean="0"/>
          </a:p>
          <a:p>
            <a:pPr eaLnBrk="1" hangingPunct="1">
              <a:buFontTx/>
              <a:buNone/>
              <a:defRPr/>
            </a:pPr>
            <a:endParaRPr lang="pt-BR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a</a:t>
            </a:r>
            <a:r>
              <a:rPr lang="pt-BR" sz="2800" dirty="0" smtClean="0">
                <a:solidFill>
                  <a:schemeClr val="tx1"/>
                </a:solidFill>
              </a:rPr>
              <a:t>) Giovanni d’</a:t>
            </a:r>
            <a:r>
              <a:rPr lang="pt-BR" sz="2800" dirty="0" err="1" smtClean="0">
                <a:solidFill>
                  <a:schemeClr val="tx1"/>
                </a:solidFill>
              </a:rPr>
              <a:t>Aniello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it-IT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b</a:t>
            </a:r>
            <a:r>
              <a:rPr lang="pt-BR" sz="2800" dirty="0" smtClean="0">
                <a:solidFill>
                  <a:schemeClr val="tx1"/>
                </a:solidFill>
              </a:rPr>
              <a:t>) Giovanni </a:t>
            </a:r>
            <a:r>
              <a:rPr lang="pt-BR" sz="2800" dirty="0" err="1" smtClean="0">
                <a:solidFill>
                  <a:schemeClr val="tx1"/>
                </a:solidFill>
              </a:rPr>
              <a:t>Cripa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it-IT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c</a:t>
            </a:r>
            <a:r>
              <a:rPr lang="pt-BR" sz="2800" dirty="0" smtClean="0">
                <a:solidFill>
                  <a:schemeClr val="tx1"/>
                </a:solidFill>
              </a:rPr>
              <a:t>) Lorenzo </a:t>
            </a:r>
            <a:r>
              <a:rPr lang="pt-BR" sz="2800" dirty="0" err="1" smtClean="0">
                <a:solidFill>
                  <a:schemeClr val="tx1"/>
                </a:solidFill>
              </a:rPr>
              <a:t>Baldesseri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865" y="24378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29. O </a:t>
            </a:r>
            <a:r>
              <a:rPr lang="pt-BR" sz="2800" b="1" dirty="0">
                <a:solidFill>
                  <a:schemeClr val="bg1"/>
                </a:solidFill>
              </a:rPr>
              <a:t>Núncio apostólico é o representante Papal. Qual o nome do atual Núncio do Brasil?</a:t>
            </a:r>
          </a:p>
        </p:txBody>
      </p:sp>
    </p:spTree>
    <p:extLst>
      <p:ext uri="{BB962C8B-B14F-4D97-AF65-F5344CB8AC3E}">
        <p14:creationId xmlns:p14="http://schemas.microsoft.com/office/powerpoint/2010/main" val="24371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solidFill>
                  <a:schemeClr val="tx1"/>
                </a:solidFill>
              </a:rPr>
              <a:t>Preparar uma </a:t>
            </a:r>
            <a:r>
              <a:rPr lang="pt-BR" sz="2800" dirty="0" smtClean="0">
                <a:solidFill>
                  <a:schemeClr val="tx1"/>
                </a:solidFill>
              </a:rPr>
              <a:t>apresentação </a:t>
            </a:r>
            <a:r>
              <a:rPr lang="pt-BR" sz="2800" dirty="0">
                <a:solidFill>
                  <a:schemeClr val="tx1"/>
                </a:solidFill>
              </a:rPr>
              <a:t>teatral mostrando a missão dos </a:t>
            </a:r>
            <a:r>
              <a:rPr lang="pt-BR" sz="2800" dirty="0" err="1" smtClean="0">
                <a:solidFill>
                  <a:schemeClr val="tx1"/>
                </a:solidFill>
              </a:rPr>
              <a:t>crismandos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Ou Apresentar o texto 2 Reis, cap. 5:  a história de </a:t>
            </a:r>
            <a:r>
              <a:rPr lang="pt-BR" sz="2800" dirty="0" err="1" smtClean="0">
                <a:solidFill>
                  <a:schemeClr val="tx1"/>
                </a:solidFill>
              </a:rPr>
              <a:t>Namaã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  <a:endParaRPr lang="pt-BR" sz="28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24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4407408"/>
          </a:xfrm>
        </p:spPr>
        <p:txBody>
          <a:bodyPr/>
          <a:lstStyle/>
          <a:p>
            <a:r>
              <a:rPr lang="pt-BR" sz="2800" dirty="0" smtClean="0"/>
              <a:t>Tradição ocidental: </a:t>
            </a:r>
          </a:p>
          <a:p>
            <a:endParaRPr lang="pt-BR" sz="2800" dirty="0"/>
          </a:p>
          <a:p>
            <a:r>
              <a:rPr lang="pt-BR" sz="2800" dirty="0" smtClean="0"/>
              <a:t>Tradição </a:t>
            </a:r>
            <a:r>
              <a:rPr lang="pt-BR" sz="2800" dirty="0"/>
              <a:t>oriental: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tradições: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19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1719070"/>
            <a:ext cx="8712968" cy="4878281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+mj-lt"/>
              </a:rPr>
              <a:t>Ó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leo: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sinal de abundância e de alegria, 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+mj-lt"/>
              </a:rPr>
              <a:t>ele purifica (unção antes e depois do banho) e 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+mj-lt"/>
              </a:rPr>
              <a:t>torna ágil (unção dos atletas e dos lutadores), 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+mj-lt"/>
              </a:rPr>
              <a:t>sinal de cura, pois ameniza as contusões e as feridas, e faz irradiar beleza, saúde e força.</a:t>
            </a:r>
          </a:p>
          <a:p>
            <a:endParaRPr lang="pt-BR" sz="1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Unção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antes do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Batismo: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com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o óleo dos catecúmenos significa purificação e fortalecimento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45720" indent="0">
              <a:buNone/>
            </a:pPr>
            <a:r>
              <a:rPr lang="pt-BR" i="1" dirty="0" smtClean="0">
                <a:solidFill>
                  <a:schemeClr val="tx1"/>
                </a:solidFill>
                <a:latin typeface="+mj-lt"/>
              </a:rPr>
              <a:t>  a </a:t>
            </a:r>
            <a:r>
              <a:rPr lang="pt-BR" i="1" dirty="0">
                <a:solidFill>
                  <a:schemeClr val="tx1"/>
                </a:solidFill>
                <a:latin typeface="+mj-lt"/>
              </a:rPr>
              <a:t>unção dos enfermos exprime a cura e o reconforto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" indent="0">
              <a:buNone/>
            </a:pPr>
            <a:endParaRPr lang="pt-BR" sz="120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Unção depois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do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Batismo  </a:t>
            </a:r>
          </a:p>
          <a:p>
            <a:pPr marL="45720" indent="0">
              <a:buNone/>
            </a:pPr>
            <a:r>
              <a:rPr lang="pt-BR" dirty="0">
                <a:solidFill>
                  <a:schemeClr val="tx1"/>
                </a:solidFill>
                <a:latin typeface="+mj-lt"/>
              </a:rPr>
              <a:t>A unção com o santo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crisma, na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Confirmação e na Ordenação, é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 o sinal de uma consagração.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= maturidade = exale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"o bom odor de Cristo" 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1260" cy="912913"/>
          </a:xfrm>
        </p:spPr>
        <p:txBody>
          <a:bodyPr/>
          <a:lstStyle/>
          <a:p>
            <a:r>
              <a:rPr lang="pt-BR" b="1" dirty="0"/>
              <a:t>Os sinais e o rito da Confirmação</a:t>
            </a:r>
            <a:r>
              <a:rPr lang="pt-BR" b="1" i="1" dirty="0"/>
              <a:t/>
            </a:r>
            <a:br>
              <a:rPr lang="pt-BR" b="1" i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5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sinal </a:t>
            </a:r>
            <a:r>
              <a:rPr lang="pt-BR" sz="2800" dirty="0"/>
              <a:t>de sua autoridade, de sua propriedade sobre um objeto - assim, os soldados eram marcados com o selo de seu chefe, e os escravos, com o de seu proprietário; </a:t>
            </a:r>
            <a:endParaRPr lang="pt-BR" sz="2800" dirty="0" smtClean="0"/>
          </a:p>
          <a:p>
            <a:pPr marL="45720" indent="0">
              <a:buNone/>
            </a:pP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selo autentica um ato jurídico ou um documento e o torna eventualmente secreto</a:t>
            </a:r>
            <a:r>
              <a:rPr lang="pt-BR" sz="2800" dirty="0" smtClean="0"/>
              <a:t>.</a:t>
            </a:r>
          </a:p>
          <a:p>
            <a:pPr marL="45720" indent="0">
              <a:buNone/>
            </a:pPr>
            <a:endParaRPr lang="pt-BR" sz="2800" dirty="0"/>
          </a:p>
          <a:p>
            <a:pPr marL="4572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selo do Espírito Santo: PERTENCER A CRISTO:</a:t>
            </a: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selo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844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92500"/>
          </a:bodyPr>
          <a:lstStyle/>
          <a:p>
            <a:pPr marL="502920" indent="-457200">
              <a:buFont typeface="+mj-lt"/>
              <a:buAutoNum type="arabicPeriod"/>
            </a:pPr>
            <a:r>
              <a:rPr lang="pt-BR" dirty="0"/>
              <a:t>a consagração do santo crisma. </a:t>
            </a:r>
            <a:r>
              <a:rPr lang="pt-BR" dirty="0">
                <a:solidFill>
                  <a:schemeClr val="tx1"/>
                </a:solidFill>
              </a:rPr>
              <a:t>É o Bispo que, na Quinta-feira Santa, durante a missa do crisma, consagra o santo crisma para toda a sua </a:t>
            </a:r>
            <a:r>
              <a:rPr lang="pt-BR" dirty="0" smtClean="0">
                <a:solidFill>
                  <a:schemeClr val="tx1"/>
                </a:solidFill>
              </a:rPr>
              <a:t>diocese;</a:t>
            </a:r>
          </a:p>
          <a:p>
            <a:pPr marL="502920" indent="-457200">
              <a:buFont typeface="+mj-lt"/>
              <a:buAutoNum type="arabicPeriod"/>
            </a:pPr>
            <a:r>
              <a:rPr lang="pt-BR" dirty="0"/>
              <a:t>a renovação das promessas do Batismo e com a profissão de fé dos </a:t>
            </a:r>
            <a:r>
              <a:rPr lang="pt-BR" dirty="0" err="1"/>
              <a:t>confirmandos</a:t>
            </a:r>
            <a:r>
              <a:rPr lang="pt-BR" dirty="0" smtClean="0"/>
              <a:t>.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</a:rPr>
              <a:t>Quando um adulto é batizado, recebe imediatamente a Confirmação e participa da </a:t>
            </a:r>
            <a:r>
              <a:rPr lang="pt-BR" dirty="0" smtClean="0">
                <a:solidFill>
                  <a:schemeClr val="tx1"/>
                </a:solidFill>
              </a:rPr>
              <a:t>Eucaristia;</a:t>
            </a:r>
            <a:r>
              <a:rPr lang="pt-BR" dirty="0">
                <a:solidFill>
                  <a:schemeClr val="tx1"/>
                </a:solidFill>
              </a:rPr>
              <a:t> </a:t>
            </a:r>
            <a:endParaRPr lang="pt-BR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pt-BR" dirty="0"/>
              <a:t>o Bispo estende as mãos sobre o conjunto dos </a:t>
            </a:r>
            <a:r>
              <a:rPr lang="pt-BR" dirty="0" err="1"/>
              <a:t>confirmandos</a:t>
            </a:r>
            <a:r>
              <a:rPr lang="pt-BR" dirty="0"/>
              <a:t>, </a:t>
            </a:r>
            <a:r>
              <a:rPr lang="pt-BR" dirty="0">
                <a:solidFill>
                  <a:schemeClr val="tx1"/>
                </a:solidFill>
              </a:rPr>
              <a:t>gesto que, desde o tempo dos Apóstolos, é o sinal do dom do Espírito. Cabe </a:t>
            </a:r>
            <a:r>
              <a:rPr lang="pt-BR" b="1" dirty="0">
                <a:solidFill>
                  <a:schemeClr val="tx1"/>
                </a:solidFill>
              </a:rPr>
              <a:t>ao Bispo invocar a efusão do </a:t>
            </a:r>
            <a:r>
              <a:rPr lang="pt-BR" b="1" dirty="0" smtClean="0">
                <a:solidFill>
                  <a:schemeClr val="tx1"/>
                </a:solidFill>
              </a:rPr>
              <a:t>Espírito:</a:t>
            </a:r>
          </a:p>
          <a:p>
            <a:pPr marL="502920" indent="-457200">
              <a:buFont typeface="+mj-lt"/>
              <a:buAutoNum type="arabicPeriod"/>
            </a:pPr>
            <a:r>
              <a:rPr lang="pt-BR" dirty="0"/>
              <a:t>unção do santo crisma na fronte, feita com a imposição da mão, </a:t>
            </a:r>
            <a:r>
              <a:rPr lang="pt-BR" dirty="0">
                <a:solidFill>
                  <a:schemeClr val="tx1"/>
                </a:solidFill>
              </a:rPr>
              <a:t>e por estas palavras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  <a:r>
              <a:rPr lang="pt-BR" dirty="0">
                <a:solidFill>
                  <a:schemeClr val="tx1"/>
                </a:solidFill>
              </a:rPr>
              <a:t> N, recebe, por este sinal, o selo do Espírito Santo, o dom de Deus. </a:t>
            </a:r>
            <a:endParaRPr lang="pt-BR" dirty="0" smtClean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pt-BR" dirty="0"/>
              <a:t>O ósculo da paz, </a:t>
            </a:r>
            <a:r>
              <a:rPr lang="pt-BR" dirty="0">
                <a:solidFill>
                  <a:schemeClr val="tx1"/>
                </a:solidFill>
              </a:rPr>
              <a:t>que encerra o rito do sacramento, significa e manifesta a comunhão eclesial com o Bispo e com todos os fiéis.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consagração:  o5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36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719070"/>
            <a:ext cx="8784975" cy="51389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Deus Todo-Poderoso, Pai de Nosso Senhor Jesus Cristo, que </a:t>
            </a:r>
            <a:r>
              <a:rPr lang="pt-BR" sz="2800" u="sng" dirty="0">
                <a:solidFill>
                  <a:schemeClr val="tx1"/>
                </a:solidFill>
              </a:rPr>
              <a:t>pela água e pelo Espírito </a:t>
            </a:r>
            <a:r>
              <a:rPr lang="pt-BR" sz="2800" dirty="0">
                <a:solidFill>
                  <a:schemeClr val="tx1"/>
                </a:solidFill>
              </a:rPr>
              <a:t>Santo fizestes renascer estes vossos servos, </a:t>
            </a:r>
            <a:r>
              <a:rPr lang="pt-BR" sz="2800" u="sng" dirty="0">
                <a:solidFill>
                  <a:schemeClr val="tx1"/>
                </a:solidFill>
              </a:rPr>
              <a:t>libertando-os do pecado</a:t>
            </a:r>
            <a:r>
              <a:rPr lang="pt-BR" sz="2800" dirty="0">
                <a:solidFill>
                  <a:schemeClr val="tx1"/>
                </a:solidFill>
              </a:rPr>
              <a:t>, enviai-lhes o Espírito Santo Paráclito; dai-lhes, Senhor, o espírito de </a:t>
            </a:r>
            <a:r>
              <a:rPr lang="pt-BR" sz="2800" b="1" dirty="0">
                <a:solidFill>
                  <a:schemeClr val="tx1"/>
                </a:solidFill>
              </a:rPr>
              <a:t>sabedoria e inteligência, o espírito de conselho e fortaleza, o espírito da ciência e piedade </a:t>
            </a:r>
            <a:r>
              <a:rPr lang="pt-BR" sz="2800" dirty="0">
                <a:solidFill>
                  <a:schemeClr val="tx1"/>
                </a:solidFill>
              </a:rPr>
              <a:t>- e enchei-os do </a:t>
            </a:r>
            <a:r>
              <a:rPr lang="pt-BR" sz="2800" b="1" dirty="0">
                <a:solidFill>
                  <a:schemeClr val="tx1"/>
                </a:solidFill>
              </a:rPr>
              <a:t>espírito de vosso temo</a:t>
            </a:r>
            <a:r>
              <a:rPr lang="pt-BR" sz="2800" dirty="0">
                <a:solidFill>
                  <a:schemeClr val="tx1"/>
                </a:solidFill>
              </a:rPr>
              <a:t>r. Por Cristo Nosso Senhor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oração: </a:t>
            </a:r>
            <a:r>
              <a:rPr lang="pt-BR" sz="2400" b="1" dirty="0" smtClean="0">
                <a:solidFill>
                  <a:schemeClr val="tx1"/>
                </a:solidFill>
              </a:rPr>
              <a:t>invocando </a:t>
            </a:r>
            <a:r>
              <a:rPr lang="pt-BR" sz="2400" b="1" dirty="0">
                <a:solidFill>
                  <a:schemeClr val="tx1"/>
                </a:solidFill>
              </a:rPr>
              <a:t>a efusão do Espírito:</a:t>
            </a: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33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900</TotalTime>
  <Words>1766</Words>
  <Application>Microsoft Office PowerPoint</Application>
  <PresentationFormat>Apresentação na tela (4:3)</PresentationFormat>
  <Paragraphs>268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Grade</vt:lpstr>
      <vt:lpstr>Apresentação do PowerPoint</vt:lpstr>
      <vt:lpstr>Apresentação do PowerPoint</vt:lpstr>
      <vt:lpstr>Que sejam um, como nós somos um:                                                 Jo 17,22</vt:lpstr>
      <vt:lpstr>Apresentação do PowerPoint</vt:lpstr>
      <vt:lpstr>Duas tradições:  </vt:lpstr>
      <vt:lpstr>Os sinais e o rito da Confirmação </vt:lpstr>
      <vt:lpstr>O selo</vt:lpstr>
      <vt:lpstr>A consagração:  o5 passos</vt:lpstr>
      <vt:lpstr>A oração: invocando a efusão do Espírito:  </vt:lpstr>
      <vt:lpstr>Os efeitos da Confirmação </vt:lpstr>
      <vt:lpstr>sacramento da Penitência</vt:lpstr>
      <vt:lpstr>Apresentação do PowerPoint</vt:lpstr>
      <vt:lpstr>Apresentação do PowerPoint</vt:lpstr>
      <vt:lpstr>Nome da equipe e Grito de guerra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“jovem Crismando: tempo para  assumir compromissos”</vt:lpstr>
      <vt:lpstr>Apresentação do PowerPoint</vt:lpstr>
      <vt:lpstr>Apresentação do PowerPoint</vt:lpstr>
      <vt:lpstr>Apresentação do PowerPoint</vt:lpstr>
      <vt:lpstr>Apresentação do PowerPoint</vt:lpstr>
      <vt:lpstr>25. Como são simbolizados os 4 Evangelistas?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caba</cp:lastModifiedBy>
  <cp:revision>67</cp:revision>
  <dcterms:created xsi:type="dcterms:W3CDTF">2014-08-16T14:24:16Z</dcterms:created>
  <dcterms:modified xsi:type="dcterms:W3CDTF">2015-08-02T03:19:56Z</dcterms:modified>
</cp:coreProperties>
</file>